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theme/themeOverride2.xml" ContentType="application/vnd.openxmlformats-officedocument.themeOverride+xml"/>
  <Override PartName="/ppt/charts/chart9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854720"/>
        <c:axId val="111856256"/>
      </c:scatterChart>
      <c:valAx>
        <c:axId val="111854720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111856256"/>
        <c:crosses val="autoZero"/>
        <c:crossBetween val="midCat"/>
        <c:majorUnit val="1"/>
      </c:valAx>
      <c:valAx>
        <c:axId val="111856256"/>
        <c:scaling>
          <c:orientation val="minMax"/>
          <c:max val="16"/>
        </c:scaling>
        <c:delete val="0"/>
        <c:axPos val="l"/>
        <c:numFmt formatCode="General" sourceLinked="1"/>
        <c:majorTickMark val="out"/>
        <c:minorTickMark val="none"/>
        <c:tickLblPos val="nextTo"/>
        <c:crossAx val="111854720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Лист1!$J$2:$J$8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Лист1!$K$2:$K$8</c:f>
              <c:numCache>
                <c:formatCode>General</c:formatCode>
                <c:ptCount val="7"/>
                <c:pt idx="0">
                  <c:v>-27</c:v>
                </c:pt>
                <c:pt idx="1">
                  <c:v>-8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8</c:v>
                </c:pt>
                <c:pt idx="6">
                  <c:v>27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530048"/>
        <c:axId val="36531584"/>
      </c:scatterChart>
      <c:valAx>
        <c:axId val="36530048"/>
        <c:scaling>
          <c:orientation val="minMax"/>
          <c:max val="3"/>
          <c:min val="-3"/>
        </c:scaling>
        <c:delete val="0"/>
        <c:axPos val="b"/>
        <c:numFmt formatCode="General" sourceLinked="1"/>
        <c:majorTickMark val="out"/>
        <c:minorTickMark val="none"/>
        <c:tickLblPos val="nextTo"/>
        <c:crossAx val="36531584"/>
        <c:crosses val="autoZero"/>
        <c:crossBetween val="midCat"/>
        <c:majorUnit val="1"/>
      </c:valAx>
      <c:valAx>
        <c:axId val="36531584"/>
        <c:scaling>
          <c:orientation val="minMax"/>
          <c:max val="27"/>
          <c:min val="-27"/>
        </c:scaling>
        <c:delete val="0"/>
        <c:axPos val="l"/>
        <c:numFmt formatCode="General" sourceLinked="1"/>
        <c:majorTickMark val="out"/>
        <c:minorTickMark val="none"/>
        <c:tickLblPos val="nextTo"/>
        <c:crossAx val="36530048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Лист1!$V$3:$W$3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Лист1!$V$4:$W$4</c:f>
              <c:numCache>
                <c:formatCode>General</c:formatCode>
                <c:ptCount val="2"/>
                <c:pt idx="0">
                  <c:v>10</c:v>
                </c:pt>
                <c:pt idx="1">
                  <c:v>21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551296"/>
        <c:axId val="36553088"/>
      </c:scatterChart>
      <c:valAx>
        <c:axId val="3655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553088"/>
        <c:crosses val="autoZero"/>
        <c:crossBetween val="midCat"/>
      </c:valAx>
      <c:valAx>
        <c:axId val="36553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65512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23488"/>
        <c:axId val="36625024"/>
      </c:scatterChart>
      <c:valAx>
        <c:axId val="36623488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36625024"/>
        <c:crosses val="autoZero"/>
        <c:crossBetween val="midCat"/>
        <c:majorUnit val="1"/>
      </c:valAx>
      <c:valAx>
        <c:axId val="36625024"/>
        <c:scaling>
          <c:orientation val="minMax"/>
          <c:max val="16"/>
          <c:min val="-5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6623488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0640"/>
        <c:axId val="36642176"/>
      </c:scatterChart>
      <c:valAx>
        <c:axId val="36640640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36642176"/>
        <c:crosses val="autoZero"/>
        <c:crossBetween val="midCat"/>
        <c:majorUnit val="1"/>
      </c:valAx>
      <c:valAx>
        <c:axId val="36642176"/>
        <c:scaling>
          <c:orientation val="minMax"/>
          <c:max val="16"/>
          <c:min val="-5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6640640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65984"/>
        <c:axId val="36667776"/>
      </c:scatterChart>
      <c:valAx>
        <c:axId val="36665984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36667776"/>
        <c:crosses val="autoZero"/>
        <c:crossBetween val="midCat"/>
        <c:majorUnit val="1"/>
      </c:valAx>
      <c:valAx>
        <c:axId val="36667776"/>
        <c:scaling>
          <c:orientation val="minMax"/>
          <c:max val="16"/>
          <c:min val="-5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6665984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50272"/>
        <c:axId val="37751808"/>
      </c:scatterChart>
      <c:valAx>
        <c:axId val="37750272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37751808"/>
        <c:crosses val="autoZero"/>
        <c:crossBetween val="midCat"/>
        <c:majorUnit val="1"/>
      </c:valAx>
      <c:valAx>
        <c:axId val="37751808"/>
        <c:scaling>
          <c:orientation val="minMax"/>
          <c:max val="16"/>
          <c:min val="-5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7750272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59232"/>
        <c:axId val="37781504"/>
      </c:scatterChart>
      <c:valAx>
        <c:axId val="37759232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37781504"/>
        <c:crosses val="autoZero"/>
        <c:crossBetween val="midCat"/>
        <c:majorUnit val="1"/>
      </c:valAx>
      <c:valAx>
        <c:axId val="37781504"/>
        <c:scaling>
          <c:orientation val="minMax"/>
          <c:max val="16"/>
          <c:min val="-5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7759232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Лист1!$A$1:$A$9</c:f>
              <c:numCache>
                <c:formatCode>General</c:formatCode>
                <c:ptCount val="9"/>
                <c:pt idx="0">
                  <c:v>-4</c:v>
                </c:pt>
                <c:pt idx="1">
                  <c:v>-3</c:v>
                </c:pt>
                <c:pt idx="2">
                  <c:v>-2</c:v>
                </c:pt>
                <c:pt idx="3">
                  <c:v>-1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xVal>
          <c:yVal>
            <c:numRef>
              <c:f>Лист1!$B$1:$B$9</c:f>
              <c:numCache>
                <c:formatCode>General</c:formatCode>
                <c:ptCount val="9"/>
                <c:pt idx="0">
                  <c:v>16</c:v>
                </c:pt>
                <c:pt idx="1">
                  <c:v>9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800960"/>
        <c:axId val="37802752"/>
      </c:scatterChart>
      <c:valAx>
        <c:axId val="37800960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out"/>
        <c:minorTickMark val="none"/>
        <c:tickLblPos val="nextTo"/>
        <c:crossAx val="37802752"/>
        <c:crosses val="autoZero"/>
        <c:crossBetween val="midCat"/>
        <c:majorUnit val="1"/>
      </c:valAx>
      <c:valAx>
        <c:axId val="37802752"/>
        <c:scaling>
          <c:orientation val="minMax"/>
          <c:max val="16"/>
          <c:min val="-5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out"/>
        <c:minorTickMark val="none"/>
        <c:tickLblPos val="nextTo"/>
        <c:crossAx val="37800960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44C560-2114-423E-831B-287FAE3BE2A1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76575C-DE01-47E0-844D-EEE214F68E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1.wmf"/><Relationship Id="rId3" Type="http://schemas.openxmlformats.org/officeDocument/2006/relationships/chart" Target="../charts/chart4.xml"/><Relationship Id="rId21" Type="http://schemas.openxmlformats.org/officeDocument/2006/relationships/oleObject" Target="../embeddings/oleObject14.bin"/><Relationship Id="rId7" Type="http://schemas.openxmlformats.org/officeDocument/2006/relationships/image" Target="../media/image6.wmf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9.bin"/><Relationship Id="rId24" Type="http://schemas.openxmlformats.org/officeDocument/2006/relationships/oleObject" Target="../embeddings/oleObject17.bin"/><Relationship Id="rId5" Type="http://schemas.openxmlformats.org/officeDocument/2006/relationships/chart" Target="../charts/chart6.xml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6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3.bin"/><Relationship Id="rId4" Type="http://schemas.openxmlformats.org/officeDocument/2006/relationships/chart" Target="../charts/chart5.xml"/><Relationship Id="rId9" Type="http://schemas.openxmlformats.org/officeDocument/2006/relationships/image" Target="../media/image7.wmf"/><Relationship Id="rId14" Type="http://schemas.openxmlformats.org/officeDocument/2006/relationships/image" Target="../media/image9.wmf"/><Relationship Id="rId22" Type="http://schemas.openxmlformats.org/officeDocument/2006/relationships/oleObject" Target="../embeddings/oleObject1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2.bin"/><Relationship Id="rId3" Type="http://schemas.openxmlformats.org/officeDocument/2006/relationships/chart" Target="../charts/chart7.xml"/><Relationship Id="rId7" Type="http://schemas.openxmlformats.org/officeDocument/2006/relationships/image" Target="../media/image6.wmf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1.bin"/><Relationship Id="rId5" Type="http://schemas.openxmlformats.org/officeDocument/2006/relationships/chart" Target="../charts/chart9.xml"/><Relationship Id="rId15" Type="http://schemas.openxmlformats.org/officeDocument/2006/relationships/oleObject" Target="../embeddings/oleObject23.bin"/><Relationship Id="rId10" Type="http://schemas.openxmlformats.org/officeDocument/2006/relationships/oleObject" Target="../embeddings/oleObject20.bin"/><Relationship Id="rId4" Type="http://schemas.openxmlformats.org/officeDocument/2006/relationships/chart" Target="../charts/chart8.xml"/><Relationship Id="rId9" Type="http://schemas.openxmlformats.org/officeDocument/2006/relationships/image" Target="../media/image7.wmf"/><Relationship Id="rId1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3816424" cy="504056"/>
          </a:xfrm>
        </p:spPr>
        <p:txBody>
          <a:bodyPr/>
          <a:lstStyle/>
          <a:p>
            <a:pPr lvl="0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а)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8208912" cy="5760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правильные утверждения</a:t>
            </a: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494097"/>
              </p:ext>
            </p:extLst>
          </p:nvPr>
        </p:nvGraphicFramePr>
        <p:xfrm>
          <a:off x="899591" y="1412776"/>
          <a:ext cx="190609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Формула" r:id="rId3" imgW="634680" imgH="215640" progId="Equation.3">
                  <p:embed/>
                </p:oleObj>
              </mc:Choice>
              <mc:Fallback>
                <p:oleObj name="Формула" r:id="rId3" imgW="6346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9591" y="1412776"/>
                        <a:ext cx="1906096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530928"/>
              </p:ext>
            </p:extLst>
          </p:nvPr>
        </p:nvGraphicFramePr>
        <p:xfrm>
          <a:off x="971600" y="2420888"/>
          <a:ext cx="1956032" cy="690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Формула" r:id="rId5" imgW="647640" imgH="228600" progId="Equation.3">
                  <p:embed/>
                </p:oleObj>
              </mc:Choice>
              <mc:Fallback>
                <p:oleObj name="Формула" r:id="rId5" imgW="647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71600" y="2420888"/>
                        <a:ext cx="1956032" cy="6903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67544" y="25649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5730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4636" y="46531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1918" y="5661248"/>
            <a:ext cx="461772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444611"/>
              </p:ext>
            </p:extLst>
          </p:nvPr>
        </p:nvGraphicFramePr>
        <p:xfrm>
          <a:off x="899592" y="3394070"/>
          <a:ext cx="2719808" cy="657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Формула" r:id="rId7" imgW="990360" imgH="228600" progId="Equation.3">
                  <p:embed/>
                </p:oleObj>
              </mc:Choice>
              <mc:Fallback>
                <p:oleObj name="Формула" r:id="rId7" imgW="9903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99592" y="3394070"/>
                        <a:ext cx="2719808" cy="6573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966638"/>
              </p:ext>
            </p:extLst>
          </p:nvPr>
        </p:nvGraphicFramePr>
        <p:xfrm>
          <a:off x="899593" y="4445658"/>
          <a:ext cx="3024336" cy="727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Формула" r:id="rId9" imgW="1002960" imgH="241200" progId="Equation.3">
                  <p:embed/>
                </p:oleObj>
              </mc:Choice>
              <mc:Fallback>
                <p:oleObj name="Формула" r:id="rId9" imgW="10029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99593" y="4445658"/>
                        <a:ext cx="3024336" cy="727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258849"/>
              </p:ext>
            </p:extLst>
          </p:nvPr>
        </p:nvGraphicFramePr>
        <p:xfrm>
          <a:off x="877594" y="5313394"/>
          <a:ext cx="160475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Формула" r:id="rId11" imgW="660240" imgH="444240" progId="Equation.3">
                  <p:embed/>
                </p:oleObj>
              </mc:Choice>
              <mc:Fallback>
                <p:oleObj name="Формула" r:id="rId11" imgW="66024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77594" y="5313394"/>
                        <a:ext cx="1604750" cy="1080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427984" y="1628800"/>
            <a:ext cx="43924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1. Верные </a:t>
            </a:r>
            <a:r>
              <a:rPr lang="ru-RU" dirty="0"/>
              <a:t>утверждения (а,б,в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93800" y="2746744"/>
            <a:ext cx="43924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2. Верные утверждения (а,в,д)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393800" y="3789040"/>
            <a:ext cx="43924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3. Неверные утверждения (б.г)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392488" y="4787860"/>
            <a:ext cx="442798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4. Верные утверждения(</a:t>
            </a:r>
            <a:r>
              <a:rPr lang="ru-RU" dirty="0" err="1" smtClean="0"/>
              <a:t>б;в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4" name="Стрелка вправо 33">
            <a:hlinkClick r:id="" action="ppaction://hlinkshowjump?jump=nextslide"/>
          </p:cNvPr>
          <p:cNvSpPr/>
          <p:nvPr/>
        </p:nvSpPr>
        <p:spPr>
          <a:xfrm>
            <a:off x="7584390" y="6165304"/>
            <a:ext cx="1224136" cy="5667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Далее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02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146579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2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график функции соответствующий графику функции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7604" y="6286206"/>
            <a:ext cx="136815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1. </a:t>
            </a:r>
            <a:r>
              <a:rPr lang="ru-RU" dirty="0"/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786561" y="6283682"/>
            <a:ext cx="1361503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2. Б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680964" y="6277660"/>
            <a:ext cx="136815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3. 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98777" y="105273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5976" y="112076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9102" y="1103673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60032" y="1068675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432329703"/>
              </p:ext>
            </p:extLst>
          </p:nvPr>
        </p:nvGraphicFramePr>
        <p:xfrm>
          <a:off x="6012160" y="2132856"/>
          <a:ext cx="26642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1161941528"/>
              </p:ext>
            </p:extLst>
          </p:nvPr>
        </p:nvGraphicFramePr>
        <p:xfrm>
          <a:off x="467544" y="1988840"/>
          <a:ext cx="24258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632328008"/>
              </p:ext>
            </p:extLst>
          </p:nvPr>
        </p:nvGraphicFramePr>
        <p:xfrm>
          <a:off x="2987824" y="2924944"/>
          <a:ext cx="2736303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0334" y="2123564"/>
            <a:ext cx="32403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2103578"/>
            <a:ext cx="36004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4248" y="2086486"/>
            <a:ext cx="36004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8754636" y="5309754"/>
            <a:ext cx="276086" cy="143086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Далее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418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5760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Практическое задание</a:t>
            </a: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767626"/>
              </p:ext>
            </p:extLst>
          </p:nvPr>
        </p:nvGraphicFramePr>
        <p:xfrm>
          <a:off x="107504" y="836712"/>
          <a:ext cx="27363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575353"/>
              </p:ext>
            </p:extLst>
          </p:nvPr>
        </p:nvGraphicFramePr>
        <p:xfrm>
          <a:off x="3347864" y="836712"/>
          <a:ext cx="259228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Диаграмма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4861294"/>
              </p:ext>
            </p:extLst>
          </p:nvPr>
        </p:nvGraphicFramePr>
        <p:xfrm>
          <a:off x="6271542" y="836712"/>
          <a:ext cx="259093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87784" y="4437112"/>
            <a:ext cx="2412000" cy="0"/>
          </a:xfrm>
          <a:prstGeom prst="line">
            <a:avLst/>
          </a:prstGeom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483334" y="3904590"/>
            <a:ext cx="2412000" cy="0"/>
          </a:xfrm>
          <a:prstGeom prst="line">
            <a:avLst/>
          </a:prstGeom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335420" y="3168310"/>
            <a:ext cx="2412000" cy="0"/>
          </a:xfrm>
          <a:prstGeom prst="line">
            <a:avLst/>
          </a:prstGeom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368256"/>
              </p:ext>
            </p:extLst>
          </p:nvPr>
        </p:nvGraphicFramePr>
        <p:xfrm>
          <a:off x="2606345" y="1024832"/>
          <a:ext cx="711231" cy="387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" name="Формула" r:id="rId6" imgW="419040" imgH="228600" progId="Equation.3">
                  <p:embed/>
                </p:oleObj>
              </mc:Choice>
              <mc:Fallback>
                <p:oleObj name="Формула" r:id="rId6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06345" y="1024832"/>
                        <a:ext cx="711231" cy="387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805990"/>
              </p:ext>
            </p:extLst>
          </p:nvPr>
        </p:nvGraphicFramePr>
        <p:xfrm>
          <a:off x="5725252" y="1039345"/>
          <a:ext cx="610168" cy="332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" name="Формула" r:id="rId8" imgW="419040" imgH="228600" progId="Equation.3">
                  <p:embed/>
                </p:oleObj>
              </mc:Choice>
              <mc:Fallback>
                <p:oleObj name="Формула" r:id="rId8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25252" y="1039345"/>
                        <a:ext cx="610168" cy="3328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694933"/>
              </p:ext>
            </p:extLst>
          </p:nvPr>
        </p:nvGraphicFramePr>
        <p:xfrm>
          <a:off x="8494327" y="908720"/>
          <a:ext cx="66007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" name="Формула" r:id="rId10" imgW="419040" imgH="228600" progId="Equation.3">
                  <p:embed/>
                </p:oleObj>
              </mc:Choice>
              <mc:Fallback>
                <p:oleObj name="Формула" r:id="rId10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494327" y="908720"/>
                        <a:ext cx="66007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217605"/>
              </p:ext>
            </p:extLst>
          </p:nvPr>
        </p:nvGraphicFramePr>
        <p:xfrm>
          <a:off x="2255292" y="4437112"/>
          <a:ext cx="63007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0" name="Формула" r:id="rId11" imgW="444240" imgH="203040" progId="Equation.3">
                  <p:embed/>
                </p:oleObj>
              </mc:Choice>
              <mc:Fallback>
                <p:oleObj name="Формула" r:id="rId11" imgW="444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255292" y="4437112"/>
                        <a:ext cx="630070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274395"/>
              </p:ext>
            </p:extLst>
          </p:nvPr>
        </p:nvGraphicFramePr>
        <p:xfrm>
          <a:off x="5495924" y="3573016"/>
          <a:ext cx="557813" cy="31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" name="Формула" r:id="rId13" imgW="355320" imgH="203040" progId="Equation.3">
                  <p:embed/>
                </p:oleObj>
              </mc:Choice>
              <mc:Fallback>
                <p:oleObj name="Формула" r:id="rId13" imgW="3553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95924" y="3573016"/>
                        <a:ext cx="557813" cy="31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254599"/>
              </p:ext>
            </p:extLst>
          </p:nvPr>
        </p:nvGraphicFramePr>
        <p:xfrm>
          <a:off x="8502650" y="2815486"/>
          <a:ext cx="641350" cy="353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" name="Формула" r:id="rId15" imgW="368280" imgH="203040" progId="Equation.3">
                  <p:embed/>
                </p:oleObj>
              </mc:Choice>
              <mc:Fallback>
                <p:oleObj name="Формула" r:id="rId15" imgW="368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502650" y="2815486"/>
                        <a:ext cx="641350" cy="353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783195"/>
              </p:ext>
            </p:extLst>
          </p:nvPr>
        </p:nvGraphicFramePr>
        <p:xfrm>
          <a:off x="572105" y="5405634"/>
          <a:ext cx="759535" cy="347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" name="Формула" r:id="rId17" imgW="444240" imgH="203040" progId="Equation.3">
                  <p:embed/>
                </p:oleObj>
              </mc:Choice>
              <mc:Fallback>
                <p:oleObj name="Формула" r:id="rId17" imgW="444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72105" y="5405634"/>
                        <a:ext cx="759535" cy="347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3568" y="5863320"/>
            <a:ext cx="1296144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НЕТ общих точек</a:t>
            </a:r>
            <a:endParaRPr lang="ru-RU" sz="1600" dirty="0"/>
          </a:p>
        </p:txBody>
      </p:sp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920585"/>
              </p:ext>
            </p:extLst>
          </p:nvPr>
        </p:nvGraphicFramePr>
        <p:xfrm>
          <a:off x="1547664" y="5385714"/>
          <a:ext cx="66007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" name="Формула" r:id="rId19" imgW="419040" imgH="228600" progId="Equation.3">
                  <p:embed/>
                </p:oleObj>
              </mc:Choice>
              <mc:Fallback>
                <p:oleObj name="Формула" r:id="rId19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47664" y="5385714"/>
                        <a:ext cx="66007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93784" y="4941168"/>
            <a:ext cx="631857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Сколько общих точек имеют графики в ваших случаях?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84484" y="5383070"/>
            <a:ext cx="30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755690"/>
              </p:ext>
            </p:extLst>
          </p:nvPr>
        </p:nvGraphicFramePr>
        <p:xfrm>
          <a:off x="3765880" y="5430824"/>
          <a:ext cx="759535" cy="347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5" name="Формула" r:id="rId21" imgW="444240" imgH="203040" progId="Equation.3">
                  <p:embed/>
                </p:oleObj>
              </mc:Choice>
              <mc:Fallback>
                <p:oleObj name="Формула" r:id="rId21" imgW="444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765880" y="5430824"/>
                        <a:ext cx="759535" cy="347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995936" y="5860230"/>
            <a:ext cx="1296144" cy="6001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800" dirty="0" smtClean="0"/>
          </a:p>
          <a:p>
            <a:pPr algn="ctr"/>
            <a:r>
              <a:rPr lang="ru-RU" sz="1600" dirty="0" smtClean="0"/>
              <a:t>ОДНА точка</a:t>
            </a:r>
          </a:p>
          <a:p>
            <a:pPr algn="ctr"/>
            <a:endParaRPr lang="ru-RU" sz="900" dirty="0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831863"/>
              </p:ext>
            </p:extLst>
          </p:nvPr>
        </p:nvGraphicFramePr>
        <p:xfrm>
          <a:off x="4876537" y="5407928"/>
          <a:ext cx="66007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" name="Формула" r:id="rId22" imgW="419040" imgH="228600" progId="Equation.3">
                  <p:embed/>
                </p:oleObj>
              </mc:Choice>
              <mc:Fallback>
                <p:oleObj name="Формула" r:id="rId22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876537" y="5407928"/>
                        <a:ext cx="66007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25415" y="5395752"/>
            <a:ext cx="30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309050"/>
              </p:ext>
            </p:extLst>
          </p:nvPr>
        </p:nvGraphicFramePr>
        <p:xfrm>
          <a:off x="6674480" y="5431272"/>
          <a:ext cx="759535" cy="347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" name="Формула" r:id="rId23" imgW="444240" imgH="203040" progId="Equation.3">
                  <p:embed/>
                </p:oleObj>
              </mc:Choice>
              <mc:Fallback>
                <p:oleObj name="Формула" r:id="rId23" imgW="444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674480" y="5431272"/>
                        <a:ext cx="759535" cy="347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977542" y="5851235"/>
            <a:ext cx="1296144" cy="6155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900" dirty="0" smtClean="0"/>
          </a:p>
          <a:p>
            <a:pPr algn="ctr"/>
            <a:r>
              <a:rPr lang="ru-RU" sz="1600" dirty="0" smtClean="0"/>
              <a:t>ДВЕ точки</a:t>
            </a:r>
          </a:p>
          <a:p>
            <a:pPr algn="ctr"/>
            <a:endParaRPr lang="ru-RU" sz="900" dirty="0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745870"/>
              </p:ext>
            </p:extLst>
          </p:nvPr>
        </p:nvGraphicFramePr>
        <p:xfrm>
          <a:off x="7743012" y="5402806"/>
          <a:ext cx="66007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8" name="Формула" r:id="rId24" imgW="419040" imgH="228600" progId="Equation.3">
                  <p:embed/>
                </p:oleObj>
              </mc:Choice>
              <mc:Fallback>
                <p:oleObj name="Формула" r:id="rId24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743012" y="5402806"/>
                        <a:ext cx="66007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7434543" y="5383070"/>
            <a:ext cx="30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2" name="Стрелка вправо 31">
            <a:hlinkClick r:id="" action="ppaction://hlinkshowjump?jump=nextslide"/>
          </p:cNvPr>
          <p:cNvSpPr/>
          <p:nvPr/>
        </p:nvSpPr>
        <p:spPr>
          <a:xfrm>
            <a:off x="7919864" y="6390039"/>
            <a:ext cx="1224136" cy="44851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Далее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206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Graphic spid="25" grpId="0">
        <p:bldAsOne/>
      </p:bldGraphic>
      <p:bldGraphic spid="26" grpId="0">
        <p:bldAsOne/>
      </p:bldGraphic>
      <p:bldP spid="12" grpId="0" animBg="1"/>
      <p:bldP spid="3" grpId="0" animBg="1"/>
      <p:bldP spid="4" grpId="0"/>
      <p:bldP spid="22" grpId="0" animBg="1"/>
      <p:bldP spid="24" grpId="0"/>
      <p:bldP spid="29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5760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Практическое задание</a:t>
            </a: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8847784"/>
              </p:ext>
            </p:extLst>
          </p:nvPr>
        </p:nvGraphicFramePr>
        <p:xfrm>
          <a:off x="107504" y="836712"/>
          <a:ext cx="27363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194483"/>
              </p:ext>
            </p:extLst>
          </p:nvPr>
        </p:nvGraphicFramePr>
        <p:xfrm>
          <a:off x="3347864" y="836712"/>
          <a:ext cx="259228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Диаграмма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752335"/>
              </p:ext>
            </p:extLst>
          </p:nvPr>
        </p:nvGraphicFramePr>
        <p:xfrm>
          <a:off x="6271542" y="836712"/>
          <a:ext cx="259093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87784" y="4437112"/>
            <a:ext cx="24120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483334" y="3904590"/>
            <a:ext cx="24120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335420" y="3168310"/>
            <a:ext cx="24120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669286"/>
              </p:ext>
            </p:extLst>
          </p:nvPr>
        </p:nvGraphicFramePr>
        <p:xfrm>
          <a:off x="2606345" y="1024832"/>
          <a:ext cx="711231" cy="387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Формула" r:id="rId6" imgW="419040" imgH="228600" progId="Equation.3">
                  <p:embed/>
                </p:oleObj>
              </mc:Choice>
              <mc:Fallback>
                <p:oleObj name="Формула" r:id="rId6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06345" y="1024832"/>
                        <a:ext cx="711231" cy="387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459987"/>
              </p:ext>
            </p:extLst>
          </p:nvPr>
        </p:nvGraphicFramePr>
        <p:xfrm>
          <a:off x="5725252" y="1039345"/>
          <a:ext cx="610168" cy="332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3" name="Формула" r:id="rId8" imgW="419040" imgH="228600" progId="Equation.3">
                  <p:embed/>
                </p:oleObj>
              </mc:Choice>
              <mc:Fallback>
                <p:oleObj name="Формула" r:id="rId8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25252" y="1039345"/>
                        <a:ext cx="610168" cy="3328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410833"/>
              </p:ext>
            </p:extLst>
          </p:nvPr>
        </p:nvGraphicFramePr>
        <p:xfrm>
          <a:off x="8494327" y="908720"/>
          <a:ext cx="66007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Формула" r:id="rId10" imgW="419040" imgH="228600" progId="Equation.3">
                  <p:embed/>
                </p:oleObj>
              </mc:Choice>
              <mc:Fallback>
                <p:oleObj name="Формула" r:id="rId10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494327" y="908720"/>
                        <a:ext cx="66007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537281"/>
              </p:ext>
            </p:extLst>
          </p:nvPr>
        </p:nvGraphicFramePr>
        <p:xfrm>
          <a:off x="2255292" y="4437112"/>
          <a:ext cx="63007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Формула" r:id="rId11" imgW="444240" imgH="203040" progId="Equation.3">
                  <p:embed/>
                </p:oleObj>
              </mc:Choice>
              <mc:Fallback>
                <p:oleObj name="Формула" r:id="rId11" imgW="444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255292" y="4437112"/>
                        <a:ext cx="630070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184564"/>
              </p:ext>
            </p:extLst>
          </p:nvPr>
        </p:nvGraphicFramePr>
        <p:xfrm>
          <a:off x="5495924" y="3573016"/>
          <a:ext cx="557813" cy="31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Формула" r:id="rId13" imgW="355320" imgH="203040" progId="Equation.3">
                  <p:embed/>
                </p:oleObj>
              </mc:Choice>
              <mc:Fallback>
                <p:oleObj name="Формула" r:id="rId13" imgW="3553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95924" y="3573016"/>
                        <a:ext cx="557813" cy="31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0414449"/>
              </p:ext>
            </p:extLst>
          </p:nvPr>
        </p:nvGraphicFramePr>
        <p:xfrm>
          <a:off x="8502650" y="2815486"/>
          <a:ext cx="641350" cy="353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Формула" r:id="rId15" imgW="368280" imgH="203040" progId="Equation.3">
                  <p:embed/>
                </p:oleObj>
              </mc:Choice>
              <mc:Fallback>
                <p:oleObj name="Формула" r:id="rId15" imgW="368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502650" y="2815486"/>
                        <a:ext cx="641350" cy="353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Стрелка вправо 31">
            <a:hlinkClick r:id="" action="ppaction://hlinkshowjump?jump=nextslide"/>
          </p:cNvPr>
          <p:cNvSpPr/>
          <p:nvPr/>
        </p:nvSpPr>
        <p:spPr>
          <a:xfrm>
            <a:off x="8650818" y="5207203"/>
            <a:ext cx="467544" cy="15715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Далее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585814" y="3841128"/>
            <a:ext cx="144016" cy="1440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948264" y="3096302"/>
            <a:ext cx="144016" cy="1440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057662" y="3102668"/>
            <a:ext cx="144016" cy="1440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8129670" y="3246684"/>
            <a:ext cx="0" cy="657906"/>
          </a:xfrm>
          <a:prstGeom prst="straightConnector1">
            <a:avLst/>
          </a:prstGeom>
          <a:ln w="19050"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7028818" y="3246684"/>
            <a:ext cx="0" cy="657906"/>
          </a:xfrm>
          <a:prstGeom prst="straightConnector1">
            <a:avLst/>
          </a:prstGeom>
          <a:ln w="19050"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70678" y="5517232"/>
            <a:ext cx="1828896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НЕТ общих точек</a:t>
            </a:r>
            <a:endParaRPr lang="ru-RU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783732" y="5517232"/>
            <a:ext cx="1757289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ОДНА точка</a:t>
            </a:r>
            <a:endParaRPr lang="ru-RU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6809154" y="5517232"/>
            <a:ext cx="1584176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ДВЕ точки</a:t>
            </a:r>
            <a:endParaRPr lang="ru-RU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570678" y="6169659"/>
            <a:ext cx="1828896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Корней</a:t>
            </a:r>
          </a:p>
          <a:p>
            <a:pPr algn="ctr"/>
            <a:r>
              <a:rPr lang="ru-RU" sz="1600" dirty="0" smtClean="0"/>
              <a:t>НЕТ!</a:t>
            </a:r>
            <a:endParaRPr lang="ru-RU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3783733" y="6150333"/>
            <a:ext cx="1757288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ОДИН корень!</a:t>
            </a:r>
            <a:r>
              <a:rPr lang="en-US" sz="1600" dirty="0" smtClean="0"/>
              <a:t> x=0</a:t>
            </a:r>
            <a:endParaRPr lang="ru-RU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6809154" y="6131007"/>
            <a:ext cx="1584176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ДВА корня</a:t>
            </a:r>
            <a:r>
              <a:rPr lang="en-US" sz="1600" dirty="0" smtClean="0"/>
              <a:t> x=2 </a:t>
            </a:r>
            <a:r>
              <a:rPr lang="ru-RU" sz="1600" dirty="0" smtClean="0"/>
              <a:t>и х=-2</a:t>
            </a:r>
            <a:endParaRPr lang="ru-RU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1493784" y="4897692"/>
            <a:ext cx="4002134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Сколько корней имеет уравнение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6156759" y="478577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888876" y="480287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588658" y="477723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09588" y="4742236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6971176" y="3834762"/>
            <a:ext cx="104012" cy="10401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8078394" y="3849674"/>
            <a:ext cx="97646" cy="9764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3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  <p:bldP spid="58" grpId="0"/>
      <p:bldP spid="59" grpId="0"/>
      <p:bldP spid="60" grpId="0"/>
      <p:bldP spid="61" grpId="0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5760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Обобщение</a:t>
            </a: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465521"/>
                  </p:ext>
                </p:extLst>
              </p:nvPr>
            </p:nvGraphicFramePr>
            <p:xfrm>
              <a:off x="1259632" y="2636912"/>
              <a:ext cx="6096000" cy="156260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 dirty="0" smtClean="0"/>
                            <a:t>a</a:t>
                          </a:r>
                          <a:r>
                            <a:rPr lang="en-US" sz="1800" dirty="0" smtClean="0"/>
                            <a:t>&lt;0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i="1" dirty="0" smtClean="0"/>
                            <a:t>a</a:t>
                          </a:r>
                          <a:r>
                            <a:rPr lang="en-US" sz="1800" dirty="0" smtClean="0"/>
                            <a:t>=0</a:t>
                          </a:r>
                          <a:endParaRPr lang="ru-RU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i="1" dirty="0" smtClean="0"/>
                            <a:t>a</a:t>
                          </a:r>
                          <a:r>
                            <a:rPr lang="en-US" sz="1800" dirty="0" smtClean="0"/>
                            <a:t>&gt;0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Корней</a:t>
                          </a:r>
                          <a:r>
                            <a:rPr lang="ru-RU" baseline="0" dirty="0" smtClean="0"/>
                            <a:t> НЕТ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ОДИН корень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ДВА</a:t>
                          </a:r>
                          <a:r>
                            <a:rPr lang="ru-RU" baseline="0" dirty="0" smtClean="0"/>
                            <a:t> корня</a:t>
                          </a:r>
                          <a:endParaRPr lang="en-US" baseline="0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baseline="0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baseline="0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b="0" i="1" baseline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baseline="0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baseline="0" smtClean="0">
                                    <a:latin typeface="Cambria Math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n-US" b="0" baseline="0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baseline="0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baseline="0" smtClean="0">
                                    <a:latin typeface="Cambria Math"/>
                                  </a:rPr>
                                  <m:t>=±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baseline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baseline="0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ru-RU" baseline="0" dirty="0" smtClean="0"/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465521"/>
                  </p:ext>
                </p:extLst>
              </p:nvPr>
            </p:nvGraphicFramePr>
            <p:xfrm>
              <a:off x="1259632" y="2636912"/>
              <a:ext cx="6096000" cy="156260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1" dirty="0" smtClean="0"/>
                            <a:t>a</a:t>
                          </a:r>
                          <a:r>
                            <a:rPr lang="en-US" sz="1800" dirty="0" smtClean="0"/>
                            <a:t>&lt;0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i="1" dirty="0" smtClean="0"/>
                            <a:t>a</a:t>
                          </a:r>
                          <a:r>
                            <a:rPr lang="en-US" sz="1800" dirty="0" smtClean="0"/>
                            <a:t>=0</a:t>
                          </a:r>
                          <a:endParaRPr lang="ru-RU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i="1" dirty="0" smtClean="0"/>
                            <a:t>a</a:t>
                          </a:r>
                          <a:r>
                            <a:rPr lang="en-US" sz="1800" dirty="0" smtClean="0"/>
                            <a:t>&gt;0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11917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Корней</a:t>
                          </a:r>
                          <a:r>
                            <a:rPr lang="ru-RU" baseline="0" dirty="0" smtClean="0"/>
                            <a:t> НЕТ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34359" r="-997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601" t="-3435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467544" y="1213301"/>
            <a:ext cx="144870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Уравнение 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547813" y="115858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79930" y="117568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79712" y="1150043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00642" y="1115045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73015" y="1123932"/>
            <a:ext cx="5791474" cy="8617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имеет три возможных варианта решения, зависящих</a:t>
            </a:r>
            <a:r>
              <a:rPr lang="en-US" dirty="0" smtClean="0"/>
              <a:t> </a:t>
            </a:r>
            <a:r>
              <a:rPr lang="ru-RU" dirty="0" smtClean="0"/>
              <a:t>от  числа </a:t>
            </a:r>
            <a:r>
              <a:rPr lang="ru-RU" sz="3200" i="1" dirty="0" smtClean="0">
                <a:solidFill>
                  <a:srgbClr val="FF0000"/>
                </a:solidFill>
              </a:rPr>
              <a:t>а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9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603</TotalTime>
  <Words>161</Words>
  <Application>Microsoft Office PowerPoint</Application>
  <PresentationFormat>Экран (4:3)</PresentationFormat>
  <Paragraphs>65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Воздушный поток</vt:lpstr>
      <vt:lpstr>Формула</vt:lpstr>
      <vt:lpstr>Выберите правильные утверждения</vt:lpstr>
      <vt:lpstr>Выберите график функции соответствующий графику функции</vt:lpstr>
      <vt:lpstr>Практическое задание</vt:lpstr>
      <vt:lpstr>Практическое задание</vt:lpstr>
      <vt:lpstr>Обобщение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2012-11-29T20:19:53Z</dcterms:created>
  <dcterms:modified xsi:type="dcterms:W3CDTF">2013-02-22T06:51:07Z</dcterms:modified>
</cp:coreProperties>
</file>